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57" r:id="rId4"/>
    <p:sldId id="259" r:id="rId5"/>
    <p:sldId id="266" r:id="rId6"/>
    <p:sldId id="260" r:id="rId7"/>
    <p:sldId id="267" r:id="rId8"/>
    <p:sldId id="262" r:id="rId9"/>
    <p:sldId id="261" r:id="rId10"/>
    <p:sldId id="264" r:id="rId11"/>
    <p:sldId id="263"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83F4A2-094D-4758-A17E-EFF58C0A9AF5}" type="datetimeFigureOut">
              <a:rPr lang="en-US" smtClean="0"/>
              <a:t>5/28/2015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098A0D-4941-4742-8331-59906FF582C0}" type="slidenum">
              <a:rPr lang="en-US" smtClean="0"/>
              <a:t>‹#›</a:t>
            </a:fld>
            <a:endParaRPr lang="en-US"/>
          </a:p>
        </p:txBody>
      </p:sp>
    </p:spTree>
    <p:extLst>
      <p:ext uri="{BB962C8B-B14F-4D97-AF65-F5344CB8AC3E}">
        <p14:creationId xmlns:p14="http://schemas.microsoft.com/office/powerpoint/2010/main" val="355816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1530C17-032C-4241-B137-606CC8A4A006}" type="datetime1">
              <a:rPr lang="en-US" smtClean="0"/>
              <a:t>5/28/2015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1C1B25E-1EC6-4561-A640-188999B0144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B4C839-8154-4B42-A441-5D24B7BBF13C}" type="datetime1">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1B25E-1EC6-4561-A640-188999B014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92A365-1397-4A95-B56B-D2D3092C1705}" type="datetime1">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1B25E-1EC6-4561-A640-188999B014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lvl1pPr marL="342900" indent="-342900">
              <a:buFont typeface="Wingdings" panose="05000000000000000000" pitchFamily="2" charset="2"/>
              <a:buChar char="§"/>
              <a:defRPr/>
            </a:lvl1pPr>
            <a:lvl3pPr marL="1143000" indent="-228600">
              <a:buFont typeface="Courier New" panose="02070309020205020404" pitchFamily="49" charset="0"/>
              <a:buChar char="o"/>
              <a:defRPr/>
            </a:lvl3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846973CB-2192-456B-9E2F-D4971B29801B}" type="datetime1">
              <a:rPr lang="en-US" smtClean="0"/>
              <a:t>5/28/2015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1C1B25E-1EC6-4561-A640-188999B014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2BBB438-E32D-40A4-9520-B5B884C9C500}" type="datetime1">
              <a:rPr lang="en-US" smtClean="0"/>
              <a:t>5/28/2015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1C1B25E-1EC6-4561-A640-188999B01445}"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EB724BA-1C3D-4247-8DC4-94BC886B6660}" type="datetime1">
              <a:rPr lang="en-US" smtClean="0"/>
              <a:t>5/28/2015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1C1B25E-1EC6-4561-A640-188999B014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F370138-89E2-4D0A-A479-727E6287F7CF}" type="datetime1">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1C1B25E-1EC6-4561-A640-188999B01445}"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2C11E45-B5DD-40D2-B018-7CEB2676B405}" type="datetime1">
              <a:rPr lang="en-US" smtClean="0"/>
              <a:t>5/28/2015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1B25E-1EC6-4561-A640-188999B014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B394628-231C-4D4C-9045-7358232FFDB7}" type="datetime1">
              <a:rPr lang="en-US" smtClean="0"/>
              <a:t>5/28/2015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1B25E-1EC6-4561-A640-188999B014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47252D9-378E-4CC1-A829-032C555A5336}" type="datetime1">
              <a:rPr lang="en-US" smtClean="0"/>
              <a:t>5/28/2015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1B25E-1EC6-4561-A640-188999B014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79A77A4-2FDA-4DE5-B6C9-852F89656275}" type="datetime1">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1C1B25E-1EC6-4561-A640-188999B01445}"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E148D34-30BF-4636-B008-FDC788220436}" type="datetime1">
              <a:rPr lang="en-US" smtClean="0"/>
              <a:t>5/28/2015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1C1B25E-1EC6-4561-A640-188999B01445}"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0"/>
            <a:ext cx="7772400" cy="1679575"/>
          </a:xfrm>
        </p:spPr>
        <p:txBody>
          <a:bodyPr>
            <a:noAutofit/>
          </a:bodyPr>
          <a:lstStyle/>
          <a:p>
            <a:r>
              <a:rPr lang="en-US" sz="5400" dirty="0" smtClean="0"/>
              <a:t>Accept one another to glorify god</a:t>
            </a:r>
            <a:endParaRPr lang="en-US" sz="5400" dirty="0"/>
          </a:p>
        </p:txBody>
      </p:sp>
      <p:sp>
        <p:nvSpPr>
          <p:cNvPr id="3" name="Subtitle 2"/>
          <p:cNvSpPr>
            <a:spLocks noGrp="1"/>
          </p:cNvSpPr>
          <p:nvPr>
            <p:ph type="subTitle" idx="1"/>
          </p:nvPr>
        </p:nvSpPr>
        <p:spPr>
          <a:xfrm>
            <a:off x="533400" y="533400"/>
            <a:ext cx="8458200" cy="533400"/>
          </a:xfrm>
        </p:spPr>
        <p:txBody>
          <a:bodyPr>
            <a:noAutofit/>
          </a:bodyPr>
          <a:lstStyle/>
          <a:p>
            <a:r>
              <a:rPr lang="en-US" sz="3200" dirty="0" smtClean="0"/>
              <a:t>Romans 15:4-13</a:t>
            </a:r>
            <a:endParaRPr lang="en-US" sz="3200" dirty="0"/>
          </a:p>
        </p:txBody>
      </p:sp>
      <p:sp>
        <p:nvSpPr>
          <p:cNvPr id="4" name="Slide Number Placeholder 3"/>
          <p:cNvSpPr>
            <a:spLocks noGrp="1"/>
          </p:cNvSpPr>
          <p:nvPr>
            <p:ph type="sldNum" sz="quarter" idx="12"/>
          </p:nvPr>
        </p:nvSpPr>
        <p:spPr/>
        <p:txBody>
          <a:bodyPr/>
          <a:lstStyle/>
          <a:p>
            <a:fld id="{91C1B25E-1EC6-4561-A640-188999B01445}" type="slidenum">
              <a:rPr lang="en-US" smtClean="0"/>
              <a:t>1</a:t>
            </a:fld>
            <a:endParaRPr lang="en-US"/>
          </a:p>
        </p:txBody>
      </p:sp>
    </p:spTree>
    <p:extLst>
      <p:ext uri="{BB962C8B-B14F-4D97-AF65-F5344CB8AC3E}">
        <p14:creationId xmlns:p14="http://schemas.microsoft.com/office/powerpoint/2010/main" val="2638195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Accept </a:t>
            </a:r>
            <a:r>
              <a:rPr lang="en-US" dirty="0" smtClean="0"/>
              <a:t>one another</a:t>
            </a:r>
            <a:endParaRPr lang="en-US" dirty="0"/>
          </a:p>
        </p:txBody>
      </p:sp>
      <p:sp>
        <p:nvSpPr>
          <p:cNvPr id="3" name="Content Placeholder 2"/>
          <p:cNvSpPr>
            <a:spLocks noGrp="1"/>
          </p:cNvSpPr>
          <p:nvPr>
            <p:ph idx="1"/>
          </p:nvPr>
        </p:nvSpPr>
        <p:spPr>
          <a:xfrm>
            <a:off x="304800" y="1554162"/>
            <a:ext cx="8686800" cy="4999038"/>
          </a:xfrm>
        </p:spPr>
        <p:txBody>
          <a:bodyPr>
            <a:normAutofit/>
          </a:bodyPr>
          <a:lstStyle/>
          <a:p>
            <a:r>
              <a:rPr lang="en-US" b="1" dirty="0" smtClean="0"/>
              <a:t>Other churches</a:t>
            </a:r>
          </a:p>
          <a:p>
            <a:pPr lvl="1"/>
            <a:r>
              <a:rPr lang="en-US" dirty="0" smtClean="0"/>
              <a:t>Neighbors, colleagues, school, BSF, etc.</a:t>
            </a:r>
          </a:p>
          <a:p>
            <a:pPr lvl="1"/>
            <a:r>
              <a:rPr lang="en-US" dirty="0" smtClean="0"/>
              <a:t>“God has used different men and women and movements—not to corner the truth but to recover and herald truth to the upbuilding of the entire body of Christ. Every major awakening has centered in a major recovery of a truth necessary to mature and balance other aspects of truth.” </a:t>
            </a:r>
            <a:r>
              <a:rPr lang="en-US" b="1" dirty="0" smtClean="0"/>
              <a:t>Ultimate Intention</a:t>
            </a:r>
            <a:r>
              <a:rPr lang="en-US" dirty="0" smtClean="0"/>
              <a:t> (</a:t>
            </a:r>
            <a:r>
              <a:rPr lang="en-US" dirty="0" err="1" smtClean="0"/>
              <a:t>Fromke</a:t>
            </a:r>
            <a:r>
              <a:rPr lang="en-US" dirty="0" smtClean="0"/>
              <a:t> 1963, p.9) </a:t>
            </a:r>
          </a:p>
        </p:txBody>
      </p:sp>
      <p:sp>
        <p:nvSpPr>
          <p:cNvPr id="4" name="Slide Number Placeholder 3"/>
          <p:cNvSpPr>
            <a:spLocks noGrp="1"/>
          </p:cNvSpPr>
          <p:nvPr>
            <p:ph type="sldNum" sz="quarter" idx="12"/>
          </p:nvPr>
        </p:nvSpPr>
        <p:spPr/>
        <p:txBody>
          <a:bodyPr/>
          <a:lstStyle/>
          <a:p>
            <a:fld id="{91C1B25E-1EC6-4561-A640-188999B01445}" type="slidenum">
              <a:rPr lang="en-US" smtClean="0"/>
              <a:t>10</a:t>
            </a:fld>
            <a:endParaRPr lang="en-US"/>
          </a:p>
        </p:txBody>
      </p:sp>
    </p:spTree>
    <p:extLst>
      <p:ext uri="{BB962C8B-B14F-4D97-AF65-F5344CB8AC3E}">
        <p14:creationId xmlns:p14="http://schemas.microsoft.com/office/powerpoint/2010/main" val="194303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a:t>
            </a:r>
            <a:endParaRPr lang="en-US" dirty="0"/>
          </a:p>
        </p:txBody>
      </p:sp>
      <p:sp>
        <p:nvSpPr>
          <p:cNvPr id="3" name="Content Placeholder 2"/>
          <p:cNvSpPr>
            <a:spLocks noGrp="1"/>
          </p:cNvSpPr>
          <p:nvPr>
            <p:ph idx="1"/>
          </p:nvPr>
        </p:nvSpPr>
        <p:spPr>
          <a:xfrm>
            <a:off x="304800" y="1447800"/>
            <a:ext cx="8686800" cy="5181600"/>
          </a:xfrm>
        </p:spPr>
        <p:txBody>
          <a:bodyPr>
            <a:normAutofit fontScale="85000" lnSpcReduction="20000"/>
          </a:bodyPr>
          <a:lstStyle/>
          <a:p>
            <a:r>
              <a:rPr lang="en-US" b="1" dirty="0"/>
              <a:t>Other cultures</a:t>
            </a:r>
          </a:p>
          <a:p>
            <a:pPr lvl="1"/>
            <a:r>
              <a:rPr lang="en-US" dirty="0"/>
              <a:t>Jews &amp; Gentiles </a:t>
            </a:r>
            <a:endParaRPr lang="en-US" dirty="0" smtClean="0"/>
          </a:p>
          <a:p>
            <a:pPr lvl="2"/>
            <a:r>
              <a:rPr lang="en-US" dirty="0" smtClean="0"/>
              <a:t>in </a:t>
            </a:r>
            <a:r>
              <a:rPr lang="en-US" dirty="0"/>
              <a:t>1</a:t>
            </a:r>
            <a:r>
              <a:rPr lang="en-US" baseline="30000" dirty="0"/>
              <a:t>st</a:t>
            </a:r>
            <a:r>
              <a:rPr lang="en-US" dirty="0"/>
              <a:t> Century </a:t>
            </a:r>
            <a:r>
              <a:rPr lang="en-US" dirty="0" smtClean="0"/>
              <a:t>Rome</a:t>
            </a:r>
          </a:p>
          <a:p>
            <a:pPr lvl="1"/>
            <a:r>
              <a:rPr lang="en-US" dirty="0" smtClean="0"/>
              <a:t>Ferguson… San Jose</a:t>
            </a:r>
            <a:endParaRPr lang="en-US" dirty="0"/>
          </a:p>
          <a:p>
            <a:pPr lvl="1"/>
            <a:r>
              <a:rPr lang="en-US" dirty="0" err="1"/>
              <a:t>Sihora</a:t>
            </a:r>
            <a:r>
              <a:rPr lang="en-US" dirty="0"/>
              <a:t> </a:t>
            </a:r>
            <a:r>
              <a:rPr lang="en-US" dirty="0" smtClean="0"/>
              <a:t>Clinic… International Churches</a:t>
            </a:r>
          </a:p>
          <a:p>
            <a:r>
              <a:rPr lang="en-US" b="1" u="sng" dirty="0" smtClean="0"/>
              <a:t>All the earth </a:t>
            </a:r>
            <a:r>
              <a:rPr lang="en-US" b="1" dirty="0" smtClean="0"/>
              <a:t>to rejoice in and glorify God</a:t>
            </a:r>
          </a:p>
          <a:p>
            <a:pPr lvl="1"/>
            <a:r>
              <a:rPr lang="en-US" dirty="0"/>
              <a:t>Rejoice, O Gentiles, with his </a:t>
            </a:r>
            <a:r>
              <a:rPr lang="en-US" dirty="0" smtClean="0"/>
              <a:t>people (vs 10; </a:t>
            </a:r>
            <a:r>
              <a:rPr lang="en-US" dirty="0" err="1" smtClean="0"/>
              <a:t>Deut</a:t>
            </a:r>
            <a:r>
              <a:rPr lang="en-US" dirty="0" smtClean="0"/>
              <a:t> 32:43)</a:t>
            </a:r>
            <a:endParaRPr lang="en-US" dirty="0"/>
          </a:p>
          <a:p>
            <a:pPr lvl="1"/>
            <a:r>
              <a:rPr lang="en-US" dirty="0" smtClean="0"/>
              <a:t>“The ultimate goal of God in all of history is to uphold and display His glory for the </a:t>
            </a:r>
            <a:r>
              <a:rPr lang="en-US" i="1" dirty="0" smtClean="0"/>
              <a:t>enjoyment</a:t>
            </a:r>
            <a:r>
              <a:rPr lang="en-US" dirty="0" smtClean="0"/>
              <a:t> of the redeemed from every tribe and language and people and nation.” </a:t>
            </a:r>
            <a:r>
              <a:rPr lang="en-US" b="1" dirty="0" smtClean="0"/>
              <a:t>Let the Nations Be Glad </a:t>
            </a:r>
            <a:r>
              <a:rPr lang="en-US" dirty="0" smtClean="0"/>
              <a:t>(Piper, p.231)</a:t>
            </a:r>
          </a:p>
          <a:p>
            <a:pPr lvl="1"/>
            <a:r>
              <a:rPr lang="en-US" dirty="0" smtClean="0"/>
              <a:t>“God’s self-exaltation and our </a:t>
            </a:r>
            <a:r>
              <a:rPr lang="en-US" i="1" dirty="0" smtClean="0"/>
              <a:t>jubilation</a:t>
            </a:r>
            <a:r>
              <a:rPr lang="en-US" dirty="0" smtClean="0"/>
              <a:t> are one”(</a:t>
            </a:r>
            <a:r>
              <a:rPr lang="en-US" i="1" dirty="0" smtClean="0"/>
              <a:t>ibid</a:t>
            </a:r>
            <a:r>
              <a:rPr lang="en-US" dirty="0" smtClean="0"/>
              <a:t>)</a:t>
            </a:r>
          </a:p>
          <a:p>
            <a:pPr lvl="1"/>
            <a:r>
              <a:rPr lang="en-US" dirty="0" smtClean="0"/>
              <a:t>“The goal… is the </a:t>
            </a:r>
            <a:r>
              <a:rPr lang="en-US" i="1" dirty="0" smtClean="0"/>
              <a:t>gladness</a:t>
            </a:r>
            <a:r>
              <a:rPr lang="en-US" dirty="0" smtClean="0"/>
              <a:t> of the peoples in the greatness of God.” (</a:t>
            </a:r>
            <a:r>
              <a:rPr lang="en-US" i="1" dirty="0" smtClean="0"/>
              <a:t>ibid</a:t>
            </a:r>
            <a:r>
              <a:rPr lang="en-US" dirty="0" smtClean="0"/>
              <a:t>)</a:t>
            </a:r>
            <a:endParaRPr lang="en-US" dirty="0"/>
          </a:p>
        </p:txBody>
      </p:sp>
      <p:sp>
        <p:nvSpPr>
          <p:cNvPr id="4" name="Slide Number Placeholder 3"/>
          <p:cNvSpPr>
            <a:spLocks noGrp="1"/>
          </p:cNvSpPr>
          <p:nvPr>
            <p:ph type="sldNum" sz="quarter" idx="12"/>
          </p:nvPr>
        </p:nvSpPr>
        <p:spPr/>
        <p:txBody>
          <a:bodyPr/>
          <a:lstStyle/>
          <a:p>
            <a:fld id="{91C1B25E-1EC6-4561-A640-188999B01445}" type="slidenum">
              <a:rPr lang="en-US" smtClean="0"/>
              <a:t>11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43522"/>
            <a:ext cx="3733799" cy="2766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459805"/>
            <a:ext cx="18859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120" y="143522"/>
            <a:ext cx="4175346" cy="2766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3139" y="128726"/>
            <a:ext cx="4233307" cy="282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00" y="2621011"/>
            <a:ext cx="1285352" cy="307777"/>
          </a:xfrm>
          <a:prstGeom prst="rect">
            <a:avLst/>
          </a:prstGeom>
        </p:spPr>
        <p:txBody>
          <a:bodyPr wrap="none">
            <a:spAutoFit/>
          </a:bodyPr>
          <a:lstStyle/>
          <a:p>
            <a:r>
              <a:rPr lang="en-US" sz="1400" b="1" dirty="0"/>
              <a:t>#</a:t>
            </a:r>
            <a:r>
              <a:rPr lang="en-US" sz="1400" b="1" dirty="0" err="1"/>
              <a:t>AllglorytoGod</a:t>
            </a:r>
            <a:endParaRPr lang="en-US" sz="1200" b="1" dirty="0"/>
          </a:p>
        </p:txBody>
      </p:sp>
    </p:spTree>
    <p:extLst>
      <p:ext uri="{BB962C8B-B14F-4D97-AF65-F5344CB8AC3E}">
        <p14:creationId xmlns:p14="http://schemas.microsoft.com/office/powerpoint/2010/main" val="255070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circle(in)">
                                      <p:cBhvr>
                                        <p:cTn id="29" dur="750"/>
                                        <p:tgtEl>
                                          <p:spTgt spid="1026"/>
                                        </p:tgtEl>
                                      </p:cBhvr>
                                    </p:animEffect>
                                  </p:childTnLst>
                                </p:cTn>
                              </p:par>
                              <p:par>
                                <p:cTn id="30" presetID="6" presetClass="entr" presetSubtype="16" fill="hold" nodeType="with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circle(in)">
                                      <p:cBhvr>
                                        <p:cTn id="32" dur="75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27"/>
                                        </p:tgtEl>
                                      </p:cBhvr>
                                    </p:animEffect>
                                    <p:set>
                                      <p:cBhvr>
                                        <p:cTn id="37" dur="1" fill="hold">
                                          <p:stCondLst>
                                            <p:cond delay="499"/>
                                          </p:stCondLst>
                                        </p:cTn>
                                        <p:tgtEl>
                                          <p:spTgt spid="1027"/>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fade">
                                      <p:cBhvr>
                                        <p:cTn id="40" dur="500"/>
                                        <p:tgtEl>
                                          <p:spTgt spid="102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029"/>
                                        </p:tgtEl>
                                        <p:attrNameLst>
                                          <p:attrName>style.visibility</p:attrName>
                                        </p:attrNameLst>
                                      </p:cBhvr>
                                      <p:to>
                                        <p:strVal val="visible"/>
                                      </p:to>
                                    </p:set>
                                    <p:animEffect transition="in" filter="barn(inVertical)">
                                      <p:cBhvr>
                                        <p:cTn id="61" dur="500"/>
                                        <p:tgtEl>
                                          <p:spTgt spid="1029"/>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barn(inVertical)">
                                      <p:cBhvr>
                                        <p:cTn id="64" dur="5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 calcmode="lin" valueType="num">
                                      <p:cBhvr additive="base">
                                        <p:cTn id="6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 calcmode="lin" valueType="num">
                                      <p:cBhvr additive="base">
                                        <p:cTn id="7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the earth</a:t>
            </a:r>
            <a:endParaRPr lang="en-US" dirty="0"/>
          </a:p>
        </p:txBody>
      </p:sp>
      <p:sp>
        <p:nvSpPr>
          <p:cNvPr id="3" name="Content Placeholder 2"/>
          <p:cNvSpPr>
            <a:spLocks noGrp="1"/>
          </p:cNvSpPr>
          <p:nvPr>
            <p:ph idx="1"/>
          </p:nvPr>
        </p:nvSpPr>
        <p:spPr>
          <a:xfrm>
            <a:off x="304800" y="1447800"/>
            <a:ext cx="8686800" cy="5181600"/>
          </a:xfrm>
        </p:spPr>
        <p:txBody>
          <a:bodyPr>
            <a:normAutofit/>
          </a:bodyPr>
          <a:lstStyle/>
          <a:p>
            <a:r>
              <a:rPr lang="en-US" b="1" dirty="0" smtClean="0"/>
              <a:t>Hope</a:t>
            </a:r>
          </a:p>
          <a:p>
            <a:pPr lvl="1"/>
            <a:r>
              <a:rPr lang="en-US" dirty="0"/>
              <a:t>For whatever was written in former days was written for our instruction, that through endurance and through the encouragement of the Scriptures we might have </a:t>
            </a:r>
            <a:r>
              <a:rPr lang="en-US" b="1" i="1" dirty="0"/>
              <a:t>hope</a:t>
            </a:r>
            <a:r>
              <a:rPr lang="en-US" dirty="0" smtClean="0"/>
              <a:t>. (vs 4)</a:t>
            </a:r>
          </a:p>
          <a:p>
            <a:pPr lvl="1"/>
            <a:r>
              <a:rPr lang="en-US" dirty="0"/>
              <a:t>May the God of </a:t>
            </a:r>
            <a:r>
              <a:rPr lang="en-US" b="1" i="1" dirty="0"/>
              <a:t>hope</a:t>
            </a:r>
            <a:r>
              <a:rPr lang="en-US" dirty="0"/>
              <a:t> fill you with all joy and peace in believing, so that by the power of the Holy Spirit you may abound in </a:t>
            </a:r>
            <a:r>
              <a:rPr lang="en-US" b="1" i="1" dirty="0"/>
              <a:t>hope</a:t>
            </a:r>
            <a:r>
              <a:rPr lang="en-US" dirty="0" smtClean="0"/>
              <a:t>. (vs 13)</a:t>
            </a: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91C1B25E-1EC6-4561-A640-188999B01445}" type="slidenum">
              <a:rPr lang="en-US" smtClean="0"/>
              <a:t>12</a:t>
            </a:fld>
            <a:endParaRPr lang="en-US"/>
          </a:p>
        </p:txBody>
      </p:sp>
    </p:spTree>
    <p:extLst>
      <p:ext uri="{BB962C8B-B14F-4D97-AF65-F5344CB8AC3E}">
        <p14:creationId xmlns:p14="http://schemas.microsoft.com/office/powerpoint/2010/main" val="1072095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15:4-13</a:t>
            </a:r>
          </a:p>
        </p:txBody>
      </p:sp>
      <p:sp>
        <p:nvSpPr>
          <p:cNvPr id="3" name="Content Placeholder 2"/>
          <p:cNvSpPr>
            <a:spLocks noGrp="1"/>
          </p:cNvSpPr>
          <p:nvPr>
            <p:ph idx="1"/>
          </p:nvPr>
        </p:nvSpPr>
        <p:spPr>
          <a:xfrm>
            <a:off x="304800" y="1447800"/>
            <a:ext cx="8686800" cy="4922838"/>
          </a:xfrm>
        </p:spPr>
        <p:txBody>
          <a:bodyPr>
            <a:normAutofit fontScale="55000" lnSpcReduction="20000"/>
          </a:bodyPr>
          <a:lstStyle/>
          <a:p>
            <a:pPr marL="0" indent="0">
              <a:buNone/>
            </a:pPr>
            <a:r>
              <a:rPr lang="en-US" dirty="0" smtClean="0">
                <a:solidFill>
                  <a:srgbClr val="000000"/>
                </a:solidFill>
                <a:latin typeface="Helvetica Neue"/>
              </a:rPr>
              <a:t>For</a:t>
            </a:r>
            <a:r>
              <a:rPr lang="en-US" dirty="0">
                <a:solidFill>
                  <a:srgbClr val="000000"/>
                </a:solidFill>
                <a:latin typeface="Helvetica Neue"/>
              </a:rPr>
              <a:t> whatever was written in former days was written for our instruction, that through endurance and through the encouragement of the Scriptures we might have hope. </a:t>
            </a:r>
            <a:r>
              <a:rPr lang="en-US" b="1" baseline="30000" dirty="0">
                <a:solidFill>
                  <a:srgbClr val="000000"/>
                </a:solidFill>
                <a:latin typeface="Arial"/>
              </a:rPr>
              <a:t>5 </a:t>
            </a:r>
            <a:r>
              <a:rPr lang="en-US" dirty="0">
                <a:solidFill>
                  <a:srgbClr val="000000"/>
                </a:solidFill>
                <a:latin typeface="Helvetica Neue"/>
              </a:rPr>
              <a:t>May the God of endurance and encouragement grant you to live in such harmony with one another, in accord with Christ Jesus, </a:t>
            </a:r>
            <a:r>
              <a:rPr lang="en-US" b="1" baseline="30000" dirty="0">
                <a:solidFill>
                  <a:srgbClr val="000000"/>
                </a:solidFill>
                <a:latin typeface="Arial"/>
              </a:rPr>
              <a:t>6 </a:t>
            </a:r>
            <a:r>
              <a:rPr lang="en-US" dirty="0">
                <a:solidFill>
                  <a:srgbClr val="000000"/>
                </a:solidFill>
                <a:latin typeface="Helvetica Neue"/>
              </a:rPr>
              <a:t>that together you may with one voice glorify the God and Father of our Lord Jesus Christ. </a:t>
            </a:r>
            <a:r>
              <a:rPr lang="en-US" b="1" baseline="30000" dirty="0">
                <a:solidFill>
                  <a:srgbClr val="000000"/>
                </a:solidFill>
                <a:latin typeface="Arial"/>
              </a:rPr>
              <a:t>7 </a:t>
            </a:r>
            <a:r>
              <a:rPr lang="en-US" dirty="0">
                <a:solidFill>
                  <a:srgbClr val="000000"/>
                </a:solidFill>
                <a:latin typeface="Helvetica Neue"/>
              </a:rPr>
              <a:t>Therefore welcome one another as Christ has welcomed you, for the glory of </a:t>
            </a:r>
            <a:r>
              <a:rPr lang="en-US" dirty="0" smtClean="0">
                <a:solidFill>
                  <a:srgbClr val="000000"/>
                </a:solidFill>
                <a:latin typeface="Helvetica Neue"/>
              </a:rPr>
              <a:t>God. </a:t>
            </a:r>
            <a:r>
              <a:rPr lang="en-US" b="1" baseline="30000" dirty="0" smtClean="0">
                <a:solidFill>
                  <a:srgbClr val="000000"/>
                </a:solidFill>
                <a:latin typeface="Arial"/>
              </a:rPr>
              <a:t>8</a:t>
            </a:r>
            <a:r>
              <a:rPr lang="en-US" b="1" baseline="30000" dirty="0">
                <a:solidFill>
                  <a:srgbClr val="000000"/>
                </a:solidFill>
                <a:latin typeface="Arial"/>
              </a:rPr>
              <a:t> </a:t>
            </a:r>
            <a:r>
              <a:rPr lang="en-US" dirty="0">
                <a:solidFill>
                  <a:srgbClr val="000000"/>
                </a:solidFill>
                <a:latin typeface="Helvetica Neue"/>
              </a:rPr>
              <a:t>For I tell you that Christ became a servant to the circumcised to show God's truthfulness, in order to confirm the promises given to the patriarchs, </a:t>
            </a:r>
            <a:r>
              <a:rPr lang="en-US" b="1" baseline="30000" dirty="0">
                <a:solidFill>
                  <a:srgbClr val="000000"/>
                </a:solidFill>
                <a:latin typeface="Arial"/>
              </a:rPr>
              <a:t>9 </a:t>
            </a:r>
            <a:r>
              <a:rPr lang="en-US" dirty="0">
                <a:solidFill>
                  <a:srgbClr val="000000"/>
                </a:solidFill>
                <a:latin typeface="Helvetica Neue"/>
              </a:rPr>
              <a:t>and in order that the Gentiles might glorify God for his mercy. As it is written,</a:t>
            </a:r>
          </a:p>
          <a:p>
            <a:pPr marL="0" indent="0">
              <a:buNone/>
            </a:pPr>
            <a:r>
              <a:rPr lang="en-US" dirty="0">
                <a:solidFill>
                  <a:srgbClr val="000000"/>
                </a:solidFill>
                <a:latin typeface="Helvetica Neue"/>
              </a:rPr>
              <a:t>“Therefore I will praise you among the </a:t>
            </a:r>
            <a:r>
              <a:rPr lang="en-US" dirty="0" smtClean="0">
                <a:solidFill>
                  <a:srgbClr val="000000"/>
                </a:solidFill>
                <a:latin typeface="Helvetica Neue"/>
              </a:rPr>
              <a:t>Gentiles, and </a:t>
            </a:r>
            <a:r>
              <a:rPr lang="en-US" dirty="0">
                <a:solidFill>
                  <a:srgbClr val="000000"/>
                </a:solidFill>
                <a:latin typeface="Helvetica Neue"/>
              </a:rPr>
              <a:t>sing to your name.”</a:t>
            </a:r>
          </a:p>
          <a:p>
            <a:pPr marL="0" indent="0">
              <a:buNone/>
            </a:pPr>
            <a:r>
              <a:rPr lang="en-US" b="1" baseline="30000" dirty="0">
                <a:solidFill>
                  <a:srgbClr val="000000"/>
                </a:solidFill>
                <a:latin typeface="Arial"/>
              </a:rPr>
              <a:t>10 </a:t>
            </a:r>
            <a:r>
              <a:rPr lang="en-US" dirty="0">
                <a:solidFill>
                  <a:srgbClr val="000000"/>
                </a:solidFill>
                <a:latin typeface="Helvetica Neue"/>
              </a:rPr>
              <a:t>And again it is said,</a:t>
            </a:r>
          </a:p>
          <a:p>
            <a:pPr marL="0" indent="0">
              <a:buNone/>
            </a:pPr>
            <a:r>
              <a:rPr lang="en-US" dirty="0">
                <a:solidFill>
                  <a:srgbClr val="000000"/>
                </a:solidFill>
                <a:latin typeface="Helvetica Neue"/>
              </a:rPr>
              <a:t>“Rejoice, O Gentiles, with his people.”</a:t>
            </a:r>
          </a:p>
          <a:p>
            <a:pPr marL="0" indent="0">
              <a:buNone/>
            </a:pPr>
            <a:r>
              <a:rPr lang="en-US" b="1" baseline="30000" dirty="0">
                <a:solidFill>
                  <a:srgbClr val="000000"/>
                </a:solidFill>
                <a:latin typeface="Arial"/>
              </a:rPr>
              <a:t>11 </a:t>
            </a:r>
            <a:r>
              <a:rPr lang="en-US" dirty="0">
                <a:solidFill>
                  <a:srgbClr val="000000"/>
                </a:solidFill>
                <a:latin typeface="Helvetica Neue"/>
              </a:rPr>
              <a:t>And again,</a:t>
            </a:r>
          </a:p>
          <a:p>
            <a:pPr marL="0" indent="0">
              <a:buNone/>
            </a:pPr>
            <a:r>
              <a:rPr lang="en-US" dirty="0">
                <a:solidFill>
                  <a:srgbClr val="000000"/>
                </a:solidFill>
                <a:latin typeface="Helvetica Neue"/>
              </a:rPr>
              <a:t>“Praise the Lord, all you </a:t>
            </a:r>
            <a:r>
              <a:rPr lang="en-US" dirty="0" smtClean="0">
                <a:solidFill>
                  <a:srgbClr val="000000"/>
                </a:solidFill>
                <a:latin typeface="Helvetica Neue"/>
              </a:rPr>
              <a:t>Gentiles, and </a:t>
            </a:r>
            <a:r>
              <a:rPr lang="en-US" dirty="0">
                <a:solidFill>
                  <a:srgbClr val="000000"/>
                </a:solidFill>
                <a:latin typeface="Helvetica Neue"/>
              </a:rPr>
              <a:t>let all the peoples extol him.”</a:t>
            </a:r>
          </a:p>
          <a:p>
            <a:pPr marL="0" indent="0">
              <a:buNone/>
            </a:pPr>
            <a:r>
              <a:rPr lang="en-US" b="1" baseline="30000" dirty="0">
                <a:solidFill>
                  <a:srgbClr val="000000"/>
                </a:solidFill>
                <a:latin typeface="Arial"/>
              </a:rPr>
              <a:t>12 </a:t>
            </a:r>
            <a:r>
              <a:rPr lang="en-US" dirty="0">
                <a:solidFill>
                  <a:srgbClr val="000000"/>
                </a:solidFill>
                <a:latin typeface="Helvetica Neue"/>
              </a:rPr>
              <a:t>And again Isaiah says,</a:t>
            </a:r>
          </a:p>
          <a:p>
            <a:pPr marL="0" indent="0">
              <a:buNone/>
            </a:pPr>
            <a:r>
              <a:rPr lang="en-US" dirty="0">
                <a:solidFill>
                  <a:srgbClr val="000000"/>
                </a:solidFill>
                <a:latin typeface="Helvetica Neue"/>
              </a:rPr>
              <a:t>“The root of Jesse will </a:t>
            </a:r>
            <a:r>
              <a:rPr lang="en-US" dirty="0" smtClean="0">
                <a:solidFill>
                  <a:srgbClr val="000000"/>
                </a:solidFill>
                <a:latin typeface="Helvetica Neue"/>
              </a:rPr>
              <a:t>come, even </a:t>
            </a:r>
            <a:r>
              <a:rPr lang="en-US" dirty="0">
                <a:solidFill>
                  <a:srgbClr val="000000"/>
                </a:solidFill>
                <a:latin typeface="Helvetica Neue"/>
              </a:rPr>
              <a:t>he who arises to rule the </a:t>
            </a:r>
            <a:r>
              <a:rPr lang="en-US" dirty="0" smtClean="0">
                <a:solidFill>
                  <a:srgbClr val="000000"/>
                </a:solidFill>
                <a:latin typeface="Helvetica Neue"/>
              </a:rPr>
              <a:t>Gentiles; in </a:t>
            </a:r>
            <a:r>
              <a:rPr lang="en-US" dirty="0">
                <a:solidFill>
                  <a:srgbClr val="000000"/>
                </a:solidFill>
                <a:latin typeface="Helvetica Neue"/>
              </a:rPr>
              <a:t>him will the Gentiles hope.”</a:t>
            </a:r>
          </a:p>
          <a:p>
            <a:pPr marL="0" indent="0">
              <a:buNone/>
            </a:pPr>
            <a:r>
              <a:rPr lang="en-US" b="1" baseline="30000" dirty="0">
                <a:solidFill>
                  <a:srgbClr val="000000"/>
                </a:solidFill>
                <a:latin typeface="Arial"/>
              </a:rPr>
              <a:t>13 </a:t>
            </a:r>
            <a:r>
              <a:rPr lang="en-US" dirty="0">
                <a:solidFill>
                  <a:srgbClr val="000000"/>
                </a:solidFill>
                <a:latin typeface="Helvetica Neue"/>
              </a:rPr>
              <a:t>May the God of hope fill you with all joy and peace in believing, so that by the power of the Holy Spirit you may abound in hope.</a:t>
            </a:r>
            <a:endParaRPr lang="en-US" b="0" i="0" dirty="0">
              <a:solidFill>
                <a:srgbClr val="000000"/>
              </a:solidFill>
              <a:effectLst/>
              <a:latin typeface="Helvetica Neue"/>
            </a:endParaRPr>
          </a:p>
        </p:txBody>
      </p:sp>
      <p:sp>
        <p:nvSpPr>
          <p:cNvPr id="4" name="Slide Number Placeholder 3"/>
          <p:cNvSpPr>
            <a:spLocks noGrp="1"/>
          </p:cNvSpPr>
          <p:nvPr>
            <p:ph type="sldNum" sz="quarter" idx="12"/>
          </p:nvPr>
        </p:nvSpPr>
        <p:spPr/>
        <p:txBody>
          <a:bodyPr/>
          <a:lstStyle/>
          <a:p>
            <a:fld id="{91C1B25E-1EC6-4561-A640-188999B01445}" type="slidenum">
              <a:rPr lang="en-US" smtClean="0"/>
              <a:t>2</a:t>
            </a:fld>
            <a:endParaRPr lang="en-US"/>
          </a:p>
        </p:txBody>
      </p:sp>
      <p:sp>
        <p:nvSpPr>
          <p:cNvPr id="5" name="TextBox 4"/>
          <p:cNvSpPr txBox="1"/>
          <p:nvPr/>
        </p:nvSpPr>
        <p:spPr>
          <a:xfrm>
            <a:off x="5791200" y="685800"/>
            <a:ext cx="2362200" cy="646331"/>
          </a:xfrm>
          <a:prstGeom prst="rect">
            <a:avLst/>
          </a:prstGeom>
          <a:solidFill>
            <a:schemeClr val="accent1">
              <a:lumMod val="60000"/>
              <a:lumOff val="40000"/>
            </a:schemeClr>
          </a:solidFill>
          <a:ln>
            <a:solidFill>
              <a:schemeClr val="accent1"/>
            </a:solidFill>
          </a:ln>
        </p:spPr>
        <p:txBody>
          <a:bodyPr wrap="square" rtlCol="0">
            <a:spAutoFit/>
          </a:bodyPr>
          <a:lstStyle/>
          <a:p>
            <a:r>
              <a:rPr lang="en-US" b="1" i="1" dirty="0" smtClean="0"/>
              <a:t>Gentiles</a:t>
            </a:r>
            <a:r>
              <a:rPr lang="en-US" i="1" dirty="0" smtClean="0"/>
              <a:t> = all nations or people groups</a:t>
            </a:r>
            <a:endParaRPr lang="en-US" i="1" dirty="0"/>
          </a:p>
        </p:txBody>
      </p:sp>
    </p:spTree>
    <p:extLst>
      <p:ext uri="{BB962C8B-B14F-4D97-AF65-F5344CB8AC3E}">
        <p14:creationId xmlns:p14="http://schemas.microsoft.com/office/powerpoint/2010/main" val="520870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15:4-13</a:t>
            </a:r>
            <a:endParaRPr lang="en-US" dirty="0"/>
          </a:p>
        </p:txBody>
      </p:sp>
      <p:sp>
        <p:nvSpPr>
          <p:cNvPr id="3" name="Content Placeholder 2"/>
          <p:cNvSpPr>
            <a:spLocks noGrp="1"/>
          </p:cNvSpPr>
          <p:nvPr>
            <p:ph idx="1"/>
          </p:nvPr>
        </p:nvSpPr>
        <p:spPr/>
        <p:txBody>
          <a:bodyPr/>
          <a:lstStyle/>
          <a:p>
            <a:r>
              <a:rPr lang="en-US" b="1" dirty="0" smtClean="0"/>
              <a:t>Ultimate Purpose:  Glorify God</a:t>
            </a:r>
          </a:p>
          <a:p>
            <a:r>
              <a:rPr lang="en-US" b="1" dirty="0" smtClean="0"/>
              <a:t>How:  Accept One Another</a:t>
            </a:r>
          </a:p>
          <a:p>
            <a:r>
              <a:rPr lang="en-US" b="1" dirty="0" smtClean="0"/>
              <a:t>Where…</a:t>
            </a:r>
            <a:endParaRPr lang="en-US" b="1" dirty="0"/>
          </a:p>
        </p:txBody>
      </p:sp>
      <p:sp>
        <p:nvSpPr>
          <p:cNvPr id="4" name="Slide Number Placeholder 3"/>
          <p:cNvSpPr>
            <a:spLocks noGrp="1"/>
          </p:cNvSpPr>
          <p:nvPr>
            <p:ph type="sldNum" sz="quarter" idx="12"/>
          </p:nvPr>
        </p:nvSpPr>
        <p:spPr/>
        <p:txBody>
          <a:bodyPr/>
          <a:lstStyle/>
          <a:p>
            <a:fld id="{91C1B25E-1EC6-4561-A640-188999B01445}" type="slidenum">
              <a:rPr lang="en-US" smtClean="0"/>
              <a:t>3</a:t>
            </a:fld>
            <a:endParaRPr lang="en-US"/>
          </a:p>
        </p:txBody>
      </p:sp>
    </p:spTree>
    <p:extLst>
      <p:ext uri="{BB962C8B-B14F-4D97-AF65-F5344CB8AC3E}">
        <p14:creationId xmlns:p14="http://schemas.microsoft.com/office/powerpoint/2010/main" val="2204548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 purpose: Glorify god</a:t>
            </a:r>
            <a:endParaRPr lang="en-US" dirty="0"/>
          </a:p>
        </p:txBody>
      </p:sp>
      <p:sp>
        <p:nvSpPr>
          <p:cNvPr id="3" name="Content Placeholder 2"/>
          <p:cNvSpPr>
            <a:spLocks noGrp="1"/>
          </p:cNvSpPr>
          <p:nvPr>
            <p:ph idx="1"/>
          </p:nvPr>
        </p:nvSpPr>
        <p:spPr>
          <a:xfrm>
            <a:off x="304800" y="1477962"/>
            <a:ext cx="8686800" cy="5303838"/>
          </a:xfrm>
        </p:spPr>
        <p:txBody>
          <a:bodyPr>
            <a:normAutofit/>
          </a:bodyPr>
          <a:lstStyle/>
          <a:p>
            <a:r>
              <a:rPr lang="en-US" b="1" dirty="0" smtClean="0">
                <a:solidFill>
                  <a:schemeClr val="tx1"/>
                </a:solidFill>
              </a:rPr>
              <a:t>The text says…</a:t>
            </a:r>
          </a:p>
          <a:p>
            <a:pPr lvl="1"/>
            <a:r>
              <a:rPr lang="en-US" dirty="0">
                <a:solidFill>
                  <a:srgbClr val="000000"/>
                </a:solidFill>
                <a:latin typeface="Helvetica Neue"/>
              </a:rPr>
              <a:t>that together you may with one voice glorify the God and Father of our Lord Jesus Christ</a:t>
            </a:r>
            <a:r>
              <a:rPr lang="en-US" dirty="0" smtClean="0">
                <a:solidFill>
                  <a:srgbClr val="000000"/>
                </a:solidFill>
                <a:latin typeface="Helvetica Neue"/>
              </a:rPr>
              <a:t>. (vs 6)</a:t>
            </a:r>
          </a:p>
          <a:p>
            <a:pPr lvl="1"/>
            <a:r>
              <a:rPr lang="en-US" dirty="0">
                <a:solidFill>
                  <a:srgbClr val="000000"/>
                </a:solidFill>
                <a:latin typeface="Helvetica Neue"/>
              </a:rPr>
              <a:t>for the glory of </a:t>
            </a:r>
            <a:r>
              <a:rPr lang="en-US" dirty="0" smtClean="0">
                <a:solidFill>
                  <a:srgbClr val="000000"/>
                </a:solidFill>
                <a:latin typeface="Helvetica Neue"/>
              </a:rPr>
              <a:t>God (vs 7)</a:t>
            </a:r>
          </a:p>
          <a:p>
            <a:pPr lvl="1"/>
            <a:r>
              <a:rPr lang="en-US" dirty="0">
                <a:solidFill>
                  <a:srgbClr val="000000"/>
                </a:solidFill>
                <a:latin typeface="Helvetica Neue"/>
              </a:rPr>
              <a:t>in order that the Gentiles might glorify God for his </a:t>
            </a:r>
            <a:r>
              <a:rPr lang="en-US" dirty="0" smtClean="0">
                <a:solidFill>
                  <a:srgbClr val="000000"/>
                </a:solidFill>
                <a:latin typeface="Helvetica Neue"/>
              </a:rPr>
              <a:t>mercy (vs 9)</a:t>
            </a:r>
          </a:p>
          <a:p>
            <a:r>
              <a:rPr lang="en-US" b="1" dirty="0" smtClean="0">
                <a:solidFill>
                  <a:srgbClr val="000000"/>
                </a:solidFill>
                <a:latin typeface="Franklin Gothic Book" panose="020B0503020102020204" pitchFamily="34" charset="0"/>
              </a:rPr>
              <a:t>Rom 11:36</a:t>
            </a:r>
          </a:p>
          <a:p>
            <a:pPr lvl="1"/>
            <a:r>
              <a:rPr lang="en-US" dirty="0">
                <a:solidFill>
                  <a:schemeClr val="tx1"/>
                </a:solidFill>
                <a:latin typeface="Helvetica Neue"/>
              </a:rPr>
              <a:t>For from him and through him and to him are all things. To him be glory forever. Amen</a:t>
            </a:r>
            <a:r>
              <a:rPr lang="en-US" dirty="0" smtClean="0">
                <a:solidFill>
                  <a:schemeClr val="tx1"/>
                </a:solidFill>
                <a:latin typeface="Helvetica Neue"/>
              </a:rPr>
              <a:t>.</a:t>
            </a:r>
          </a:p>
          <a:p>
            <a:r>
              <a:rPr lang="en-US" dirty="0" smtClean="0">
                <a:solidFill>
                  <a:schemeClr val="tx1"/>
                </a:solidFill>
                <a:latin typeface="Helvetica Neue"/>
              </a:rPr>
              <a:t>What </a:t>
            </a:r>
            <a:r>
              <a:rPr lang="en-US" i="1" dirty="0" smtClean="0">
                <a:solidFill>
                  <a:schemeClr val="tx1"/>
                </a:solidFill>
                <a:latin typeface="Helvetica Neue"/>
              </a:rPr>
              <a:t>glorify</a:t>
            </a:r>
            <a:r>
              <a:rPr lang="en-US" dirty="0" smtClean="0">
                <a:solidFill>
                  <a:schemeClr val="tx1"/>
                </a:solidFill>
                <a:latin typeface="Helvetica Neue"/>
              </a:rPr>
              <a:t> means (e.g., </a:t>
            </a:r>
            <a:r>
              <a:rPr lang="en-US" dirty="0" err="1" smtClean="0">
                <a:solidFill>
                  <a:schemeClr val="tx1"/>
                </a:solidFill>
                <a:latin typeface="Helvetica Neue"/>
              </a:rPr>
              <a:t>Jn</a:t>
            </a:r>
            <a:r>
              <a:rPr lang="en-US" dirty="0" smtClean="0">
                <a:solidFill>
                  <a:schemeClr val="tx1"/>
                </a:solidFill>
                <a:latin typeface="Helvetica Neue"/>
              </a:rPr>
              <a:t> 8:54)</a:t>
            </a:r>
          </a:p>
        </p:txBody>
      </p:sp>
      <p:sp>
        <p:nvSpPr>
          <p:cNvPr id="4" name="Slide Number Placeholder 3"/>
          <p:cNvSpPr>
            <a:spLocks noGrp="1"/>
          </p:cNvSpPr>
          <p:nvPr>
            <p:ph type="sldNum" sz="quarter" idx="12"/>
          </p:nvPr>
        </p:nvSpPr>
        <p:spPr/>
        <p:txBody>
          <a:bodyPr/>
          <a:lstStyle/>
          <a:p>
            <a:fld id="{91C1B25E-1EC6-4561-A640-188999B01445}" type="slidenum">
              <a:rPr lang="en-US" smtClean="0"/>
              <a:t>4</a:t>
            </a:fld>
            <a:endParaRPr lang="en-US"/>
          </a:p>
        </p:txBody>
      </p:sp>
    </p:spTree>
    <p:extLst>
      <p:ext uri="{BB962C8B-B14F-4D97-AF65-F5344CB8AC3E}">
        <p14:creationId xmlns:p14="http://schemas.microsoft.com/office/powerpoint/2010/main" val="133318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 purpose: glorify god</a:t>
            </a:r>
            <a:endParaRPr lang="en-US" dirty="0"/>
          </a:p>
        </p:txBody>
      </p:sp>
      <p:sp>
        <p:nvSpPr>
          <p:cNvPr id="3" name="Content Placeholder 2"/>
          <p:cNvSpPr>
            <a:spLocks noGrp="1"/>
          </p:cNvSpPr>
          <p:nvPr>
            <p:ph idx="1"/>
          </p:nvPr>
        </p:nvSpPr>
        <p:spPr>
          <a:xfrm>
            <a:off x="304800" y="1752600"/>
            <a:ext cx="8686800" cy="4724400"/>
          </a:xfrm>
        </p:spPr>
        <p:txBody>
          <a:bodyPr>
            <a:normAutofit fontScale="92500" lnSpcReduction="20000"/>
          </a:bodyPr>
          <a:lstStyle/>
          <a:p>
            <a:r>
              <a:rPr lang="en-US" b="1" dirty="0">
                <a:solidFill>
                  <a:schemeClr val="accent5">
                    <a:lumMod val="50000"/>
                  </a:schemeClr>
                </a:solidFill>
              </a:rPr>
              <a:t>Pervasive theme in the Bible</a:t>
            </a:r>
          </a:p>
          <a:p>
            <a:pPr lvl="1"/>
            <a:r>
              <a:rPr lang="en-US" dirty="0">
                <a:solidFill>
                  <a:schemeClr val="accent5">
                    <a:lumMod val="50000"/>
                  </a:schemeClr>
                </a:solidFill>
              </a:rPr>
              <a:t>“It is the Father’s ultimate intention that He might have a vast family who embrace the inwrought Cross which they have seen reflected from His paternal heart.” </a:t>
            </a:r>
            <a:r>
              <a:rPr lang="en-US" b="1" dirty="0">
                <a:solidFill>
                  <a:schemeClr val="accent5">
                    <a:lumMod val="50000"/>
                  </a:schemeClr>
                </a:solidFill>
              </a:rPr>
              <a:t>Ultimate Intention</a:t>
            </a:r>
            <a:r>
              <a:rPr lang="en-US" dirty="0">
                <a:solidFill>
                  <a:schemeClr val="accent5">
                    <a:lumMod val="50000"/>
                  </a:schemeClr>
                </a:solidFill>
              </a:rPr>
              <a:t> (</a:t>
            </a:r>
            <a:r>
              <a:rPr lang="en-US" dirty="0" err="1">
                <a:solidFill>
                  <a:schemeClr val="accent5">
                    <a:lumMod val="50000"/>
                  </a:schemeClr>
                </a:solidFill>
              </a:rPr>
              <a:t>Fromke</a:t>
            </a:r>
            <a:r>
              <a:rPr lang="en-US" dirty="0">
                <a:solidFill>
                  <a:schemeClr val="accent5">
                    <a:lumMod val="50000"/>
                  </a:schemeClr>
                </a:solidFill>
              </a:rPr>
              <a:t> 1963, p.59)</a:t>
            </a:r>
          </a:p>
          <a:p>
            <a:pPr lvl="1"/>
            <a:r>
              <a:rPr lang="en-US" dirty="0" smtClean="0"/>
              <a:t>God’s “purpose in all of history is to uphold and display his glory for the enjoyment of his redeemed people from all the nations.” </a:t>
            </a:r>
            <a:r>
              <a:rPr lang="en-US" b="1" dirty="0" smtClean="0"/>
              <a:t>Let the Nations Be Glad </a:t>
            </a:r>
            <a:r>
              <a:rPr lang="en-US" dirty="0" smtClean="0"/>
              <a:t>(Piper 2003, p.52)</a:t>
            </a:r>
          </a:p>
          <a:p>
            <a:pPr lvl="1"/>
            <a:r>
              <a:rPr lang="en-US" dirty="0" smtClean="0"/>
              <a:t>“The great end of God’s works, which is so variously expressed in Scripture, is indeed but ONE; and this one end is most properly and comprehensively called THE GLORY OF GOD.” Jonathan Edwards (ibid p.28)</a:t>
            </a:r>
          </a:p>
          <a:p>
            <a:pPr lvl="1"/>
            <a:endParaRPr lang="en-US" dirty="0"/>
          </a:p>
        </p:txBody>
      </p:sp>
      <p:sp>
        <p:nvSpPr>
          <p:cNvPr id="4" name="Slide Number Placeholder 3"/>
          <p:cNvSpPr>
            <a:spLocks noGrp="1"/>
          </p:cNvSpPr>
          <p:nvPr>
            <p:ph type="sldNum" sz="quarter" idx="12"/>
          </p:nvPr>
        </p:nvSpPr>
        <p:spPr/>
        <p:txBody>
          <a:bodyPr/>
          <a:lstStyle/>
          <a:p>
            <a:fld id="{91C1B25E-1EC6-4561-A640-188999B01445}" type="slidenum">
              <a:rPr lang="en-US" smtClean="0"/>
              <a:t>5</a:t>
            </a:fld>
            <a:endParaRPr lang="en-US"/>
          </a:p>
        </p:txBody>
      </p:sp>
      <p:sp>
        <p:nvSpPr>
          <p:cNvPr id="5" name="TextBox 4"/>
          <p:cNvSpPr txBox="1"/>
          <p:nvPr/>
        </p:nvSpPr>
        <p:spPr>
          <a:xfrm>
            <a:off x="6781800" y="1295400"/>
            <a:ext cx="1981200" cy="646331"/>
          </a:xfrm>
          <a:prstGeom prst="rect">
            <a:avLst/>
          </a:prstGeom>
          <a:solidFill>
            <a:schemeClr val="accent1">
              <a:lumMod val="60000"/>
              <a:lumOff val="40000"/>
            </a:schemeClr>
          </a:solidFill>
          <a:ln>
            <a:solidFill>
              <a:schemeClr val="accent1"/>
            </a:solidFill>
          </a:ln>
        </p:spPr>
        <p:txBody>
          <a:bodyPr wrap="square" rtlCol="0">
            <a:spAutoFit/>
          </a:bodyPr>
          <a:lstStyle/>
          <a:p>
            <a:r>
              <a:rPr lang="en-US" b="1" i="1" dirty="0" smtClean="0"/>
              <a:t>Inwrought Cross</a:t>
            </a:r>
            <a:r>
              <a:rPr lang="en-US" i="1" dirty="0" smtClean="0"/>
              <a:t>= giving like God</a:t>
            </a:r>
            <a:endParaRPr lang="en-US" i="1" dirty="0"/>
          </a:p>
        </p:txBody>
      </p:sp>
    </p:spTree>
    <p:extLst>
      <p:ext uri="{BB962C8B-B14F-4D97-AF65-F5344CB8AC3E}">
        <p14:creationId xmlns:p14="http://schemas.microsoft.com/office/powerpoint/2010/main" val="168735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Ultimate purpose: Glorify god</a:t>
            </a:r>
          </a:p>
        </p:txBody>
      </p:sp>
      <p:sp>
        <p:nvSpPr>
          <p:cNvPr id="3" name="Content Placeholder 2"/>
          <p:cNvSpPr>
            <a:spLocks noGrp="1"/>
          </p:cNvSpPr>
          <p:nvPr>
            <p:ph idx="1"/>
          </p:nvPr>
        </p:nvSpPr>
        <p:spPr>
          <a:xfrm>
            <a:off x="304800" y="1447800"/>
            <a:ext cx="8686800" cy="4922838"/>
          </a:xfrm>
        </p:spPr>
        <p:txBody>
          <a:bodyPr>
            <a:normAutofit/>
          </a:bodyPr>
          <a:lstStyle/>
          <a:p>
            <a:r>
              <a:rPr lang="en-US" b="1" dirty="0" smtClean="0"/>
              <a:t>Shift mindset to God’s</a:t>
            </a:r>
          </a:p>
          <a:p>
            <a:pPr lvl="1"/>
            <a:r>
              <a:rPr lang="en-US" dirty="0" smtClean="0"/>
              <a:t>All </a:t>
            </a:r>
            <a:r>
              <a:rPr lang="en-US" dirty="0"/>
              <a:t>of life is about God’s glory</a:t>
            </a:r>
            <a:r>
              <a:rPr lang="en-US" dirty="0" smtClean="0"/>
              <a:t>.</a:t>
            </a:r>
          </a:p>
          <a:p>
            <a:pPr lvl="1"/>
            <a:r>
              <a:rPr lang="en-US" dirty="0" smtClean="0"/>
              <a:t>God-centered thinking</a:t>
            </a:r>
          </a:p>
          <a:p>
            <a:pPr lvl="1"/>
            <a:r>
              <a:rPr lang="en-US" dirty="0" smtClean="0"/>
              <a:t>God’s point of view</a:t>
            </a:r>
            <a:endParaRPr lang="en-US" dirty="0"/>
          </a:p>
          <a:p>
            <a:r>
              <a:rPr lang="en-US" b="1" dirty="0" smtClean="0"/>
              <a:t>Why? (Psalm 96)</a:t>
            </a:r>
          </a:p>
          <a:p>
            <a:pPr lvl="1"/>
            <a:r>
              <a:rPr lang="en-US" dirty="0" smtClean="0"/>
              <a:t>He is worthy</a:t>
            </a:r>
          </a:p>
          <a:p>
            <a:pPr lvl="1"/>
            <a:r>
              <a:rPr lang="en-US" dirty="0" smtClean="0"/>
              <a:t>He is glorious and full of splendor</a:t>
            </a:r>
          </a:p>
          <a:p>
            <a:pPr lvl="1"/>
            <a:r>
              <a:rPr lang="en-US" dirty="0" smtClean="0"/>
              <a:t>He is to be feared</a:t>
            </a:r>
          </a:p>
          <a:p>
            <a:pPr lvl="1"/>
            <a:r>
              <a:rPr lang="en-US" dirty="0" smtClean="0"/>
              <a:t>It gives us joy to glorify God (Ps 96:11-12)</a:t>
            </a:r>
          </a:p>
        </p:txBody>
      </p:sp>
      <p:sp>
        <p:nvSpPr>
          <p:cNvPr id="4" name="Slide Number Placeholder 3"/>
          <p:cNvSpPr>
            <a:spLocks noGrp="1"/>
          </p:cNvSpPr>
          <p:nvPr>
            <p:ph type="sldNum" sz="quarter" idx="12"/>
          </p:nvPr>
        </p:nvSpPr>
        <p:spPr/>
        <p:txBody>
          <a:bodyPr/>
          <a:lstStyle/>
          <a:p>
            <a:fld id="{91C1B25E-1EC6-4561-A640-188999B01445}" type="slidenum">
              <a:rPr lang="en-US" smtClean="0"/>
              <a:t>6</a:t>
            </a:fld>
            <a:endParaRPr lang="en-US"/>
          </a:p>
        </p:txBody>
      </p:sp>
    </p:spTree>
    <p:extLst>
      <p:ext uri="{BB962C8B-B14F-4D97-AF65-F5344CB8AC3E}">
        <p14:creationId xmlns:p14="http://schemas.microsoft.com/office/powerpoint/2010/main" val="3776001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Joy to serve</a:t>
            </a:r>
            <a:endParaRPr lang="en-US" dirty="0"/>
          </a:p>
        </p:txBody>
      </p:sp>
      <p:sp>
        <p:nvSpPr>
          <p:cNvPr id="3" name="Content Placeholder 2"/>
          <p:cNvSpPr>
            <a:spLocks noGrp="1"/>
          </p:cNvSpPr>
          <p:nvPr>
            <p:ph idx="1"/>
          </p:nvPr>
        </p:nvSpPr>
        <p:spPr>
          <a:xfrm>
            <a:off x="5791200" y="1828800"/>
            <a:ext cx="3200400" cy="4251325"/>
          </a:xfrm>
        </p:spPr>
        <p:txBody>
          <a:bodyPr>
            <a:normAutofit/>
          </a:bodyPr>
          <a:lstStyle/>
          <a:p>
            <a:r>
              <a:rPr lang="en-US" sz="2400" dirty="0" smtClean="0"/>
              <a:t>Chad &amp; </a:t>
            </a:r>
            <a:r>
              <a:rPr lang="en-US" sz="2400" dirty="0" err="1" smtClean="0"/>
              <a:t>Janeene</a:t>
            </a:r>
            <a:r>
              <a:rPr lang="en-US" sz="2400" dirty="0" smtClean="0"/>
              <a:t> Mankins</a:t>
            </a:r>
          </a:p>
          <a:p>
            <a:pPr lvl="1"/>
            <a:r>
              <a:rPr lang="en-US" sz="2000" dirty="0" smtClean="0"/>
              <a:t>Papua New Guinea</a:t>
            </a:r>
          </a:p>
          <a:p>
            <a:pPr lvl="1"/>
            <a:r>
              <a:rPr lang="en-US" sz="2000" dirty="0" smtClean="0"/>
              <a:t>Planting church, translating Bible</a:t>
            </a:r>
            <a:endParaRPr lang="en-US" sz="2000" dirty="0"/>
          </a:p>
        </p:txBody>
      </p:sp>
      <p:sp>
        <p:nvSpPr>
          <p:cNvPr id="4" name="Slide Number Placeholder 3"/>
          <p:cNvSpPr>
            <a:spLocks noGrp="1"/>
          </p:cNvSpPr>
          <p:nvPr>
            <p:ph type="sldNum" sz="quarter" idx="12"/>
          </p:nvPr>
        </p:nvSpPr>
        <p:spPr/>
        <p:txBody>
          <a:bodyPr/>
          <a:lstStyle/>
          <a:p>
            <a:fld id="{91C1B25E-1EC6-4561-A640-188999B01445}" type="slidenum">
              <a:rPr lang="en-US" smtClean="0"/>
              <a:t>7</a:t>
            </a:fld>
            <a:endParaRPr lang="en-US"/>
          </a:p>
        </p:txBody>
      </p:sp>
      <p:pic>
        <p:nvPicPr>
          <p:cNvPr id="5" name="Picture 2" descr="H:\Photos (organized by category)\2014 05 23\DSCN05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548640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073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Accept one another</a:t>
            </a:r>
            <a:endParaRPr lang="en-US" dirty="0"/>
          </a:p>
        </p:txBody>
      </p:sp>
      <p:sp>
        <p:nvSpPr>
          <p:cNvPr id="3" name="Content Placeholder 2"/>
          <p:cNvSpPr>
            <a:spLocks noGrp="1"/>
          </p:cNvSpPr>
          <p:nvPr>
            <p:ph idx="1"/>
          </p:nvPr>
        </p:nvSpPr>
        <p:spPr/>
        <p:txBody>
          <a:bodyPr/>
          <a:lstStyle/>
          <a:p>
            <a:r>
              <a:rPr lang="en-US" b="1" u="sng" dirty="0"/>
              <a:t>Romans 15:7</a:t>
            </a:r>
            <a:r>
              <a:rPr lang="en-US" b="1" dirty="0"/>
              <a:t> </a:t>
            </a:r>
            <a:r>
              <a:rPr lang="en-US" b="1" dirty="0" smtClean="0"/>
              <a:t> </a:t>
            </a:r>
            <a:r>
              <a:rPr lang="en-US" dirty="0" smtClean="0"/>
              <a:t>Accept </a:t>
            </a:r>
            <a:r>
              <a:rPr lang="en-US" dirty="0"/>
              <a:t>one another, then, just as Christ accepted you, in order to bring praise to God. (NIV)</a:t>
            </a:r>
          </a:p>
          <a:p>
            <a:r>
              <a:rPr lang="en-US" b="1" u="sng" dirty="0" smtClean="0"/>
              <a:t>Mark </a:t>
            </a:r>
            <a:r>
              <a:rPr lang="en-US" b="1" u="sng" dirty="0"/>
              <a:t>9:50</a:t>
            </a:r>
            <a:r>
              <a:rPr lang="en-US" b="1" dirty="0"/>
              <a:t> </a:t>
            </a:r>
            <a:r>
              <a:rPr lang="en-US" b="1" dirty="0" smtClean="0"/>
              <a:t> </a:t>
            </a:r>
            <a:r>
              <a:rPr lang="en-US" dirty="0" smtClean="0"/>
              <a:t>“</a:t>
            </a:r>
            <a:r>
              <a:rPr lang="en-US" dirty="0"/>
              <a:t>Salt is good, but if the salt has lost its saltiness, how will you make it salty again? Have salt in yourselves, and be at peace with one another</a:t>
            </a:r>
            <a:r>
              <a:rPr lang="en-US" dirty="0" smtClean="0"/>
              <a:t>.”</a:t>
            </a:r>
          </a:p>
          <a:p>
            <a:r>
              <a:rPr lang="en-US" dirty="0" smtClean="0"/>
              <a:t>Mark 9 story</a:t>
            </a:r>
          </a:p>
          <a:p>
            <a:endParaRPr lang="en-US" dirty="0"/>
          </a:p>
        </p:txBody>
      </p:sp>
      <p:sp>
        <p:nvSpPr>
          <p:cNvPr id="4" name="Slide Number Placeholder 3"/>
          <p:cNvSpPr>
            <a:spLocks noGrp="1"/>
          </p:cNvSpPr>
          <p:nvPr>
            <p:ph type="sldNum" sz="quarter" idx="12"/>
          </p:nvPr>
        </p:nvSpPr>
        <p:spPr/>
        <p:txBody>
          <a:bodyPr/>
          <a:lstStyle/>
          <a:p>
            <a:fld id="{91C1B25E-1EC6-4561-A640-188999B01445}" type="slidenum">
              <a:rPr lang="en-US" smtClean="0"/>
              <a:t>8</a:t>
            </a:fld>
            <a:endParaRPr lang="en-US"/>
          </a:p>
        </p:txBody>
      </p:sp>
    </p:spTree>
    <p:extLst>
      <p:ext uri="{BB962C8B-B14F-4D97-AF65-F5344CB8AC3E}">
        <p14:creationId xmlns:p14="http://schemas.microsoft.com/office/powerpoint/2010/main" val="54702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 one another</a:t>
            </a:r>
            <a:endParaRPr lang="en-US" dirty="0"/>
          </a:p>
        </p:txBody>
      </p:sp>
      <p:sp>
        <p:nvSpPr>
          <p:cNvPr id="3" name="Content Placeholder 2"/>
          <p:cNvSpPr>
            <a:spLocks noGrp="1"/>
          </p:cNvSpPr>
          <p:nvPr>
            <p:ph idx="1"/>
          </p:nvPr>
        </p:nvSpPr>
        <p:spPr>
          <a:xfrm>
            <a:off x="304800" y="1554162"/>
            <a:ext cx="8686800" cy="5227638"/>
          </a:xfrm>
        </p:spPr>
        <p:txBody>
          <a:bodyPr>
            <a:normAutofit/>
          </a:bodyPr>
          <a:lstStyle/>
          <a:p>
            <a:r>
              <a:rPr lang="en-US" b="1" dirty="0" smtClean="0"/>
              <a:t>What “accept” or “welcome” (ESV) means</a:t>
            </a:r>
          </a:p>
          <a:p>
            <a:pPr lvl="1"/>
            <a:r>
              <a:rPr lang="en-US" dirty="0" smtClean="0"/>
              <a:t>One who eats meat or abstains (immediate context)</a:t>
            </a:r>
          </a:p>
          <a:p>
            <a:pPr lvl="1"/>
            <a:r>
              <a:rPr lang="en-US" dirty="0" smtClean="0"/>
              <a:t>Jewish and Gentile believers (Rom 1-12)</a:t>
            </a:r>
          </a:p>
          <a:p>
            <a:r>
              <a:rPr lang="en-US" b="1" dirty="0" smtClean="0"/>
              <a:t>Within the local fellowship</a:t>
            </a:r>
          </a:p>
          <a:p>
            <a:pPr lvl="1"/>
            <a:r>
              <a:rPr lang="en-US" dirty="0" smtClean="0"/>
              <a:t>Tolerate differences of opinion</a:t>
            </a:r>
          </a:p>
          <a:p>
            <a:pPr lvl="1"/>
            <a:r>
              <a:rPr lang="en-US" dirty="0" smtClean="0"/>
              <a:t>Forgive</a:t>
            </a:r>
          </a:p>
          <a:p>
            <a:pPr lvl="1"/>
            <a:r>
              <a:rPr lang="en-US" dirty="0" smtClean="0"/>
              <a:t>Commit 100% (do the same in marriage!)</a:t>
            </a:r>
          </a:p>
          <a:p>
            <a:r>
              <a:rPr lang="en-US" b="1" dirty="0" smtClean="0"/>
              <a:t>Result is joy</a:t>
            </a:r>
          </a:p>
        </p:txBody>
      </p:sp>
      <p:sp>
        <p:nvSpPr>
          <p:cNvPr id="4" name="Slide Number Placeholder 3"/>
          <p:cNvSpPr>
            <a:spLocks noGrp="1"/>
          </p:cNvSpPr>
          <p:nvPr>
            <p:ph type="sldNum" sz="quarter" idx="12"/>
          </p:nvPr>
        </p:nvSpPr>
        <p:spPr/>
        <p:txBody>
          <a:bodyPr/>
          <a:lstStyle/>
          <a:p>
            <a:fld id="{91C1B25E-1EC6-4561-A640-188999B01445}" type="slidenum">
              <a:rPr lang="en-US" smtClean="0"/>
              <a:t>9</a:t>
            </a:fld>
            <a:endParaRPr lang="en-US"/>
          </a:p>
        </p:txBody>
      </p:sp>
    </p:spTree>
    <p:extLst>
      <p:ext uri="{BB962C8B-B14F-4D97-AF65-F5344CB8AC3E}">
        <p14:creationId xmlns:p14="http://schemas.microsoft.com/office/powerpoint/2010/main" val="427285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9780</TotalTime>
  <Words>587</Words>
  <Application>Microsoft Office PowerPoint</Application>
  <PresentationFormat>On-screen Show (4:3)</PresentationFormat>
  <Paragraphs>90</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Courier New</vt:lpstr>
      <vt:lpstr>Franklin Gothic Book</vt:lpstr>
      <vt:lpstr>Franklin Gothic Medium</vt:lpstr>
      <vt:lpstr>Helvetica Neue</vt:lpstr>
      <vt:lpstr>Wingdings</vt:lpstr>
      <vt:lpstr>Wingdings 2</vt:lpstr>
      <vt:lpstr>Trek</vt:lpstr>
      <vt:lpstr>Accept one another to glorify god</vt:lpstr>
      <vt:lpstr>Romans 15:4-13</vt:lpstr>
      <vt:lpstr>Romans 15:4-13</vt:lpstr>
      <vt:lpstr>Ultimate purpose: Glorify god</vt:lpstr>
      <vt:lpstr>Ultimate purpose: glorify god</vt:lpstr>
      <vt:lpstr>Ultimate purpose: Glorify god</vt:lpstr>
      <vt:lpstr>Joy to serve</vt:lpstr>
      <vt:lpstr>How: Accept one another</vt:lpstr>
      <vt:lpstr>Accept one another</vt:lpstr>
      <vt:lpstr>Accept one another</vt:lpstr>
      <vt:lpstr>Where…</vt:lpstr>
      <vt:lpstr>All the earth</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keener</dc:creator>
  <cp:lastModifiedBy>Rachelle McGuire</cp:lastModifiedBy>
  <cp:revision>28</cp:revision>
  <dcterms:created xsi:type="dcterms:W3CDTF">2015-04-03T18:47:02Z</dcterms:created>
  <dcterms:modified xsi:type="dcterms:W3CDTF">2015-05-28T23:20:43Z</dcterms:modified>
</cp:coreProperties>
</file>